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86" r:id="rId3"/>
    <p:sldId id="280" r:id="rId4"/>
    <p:sldId id="287" r:id="rId5"/>
    <p:sldId id="289" r:id="rId6"/>
    <p:sldId id="288" r:id="rId7"/>
    <p:sldId id="290" r:id="rId8"/>
    <p:sldId id="291" r:id="rId9"/>
    <p:sldId id="28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59"/>
    <a:srgbClr val="FF7817"/>
    <a:srgbClr val="E8620E"/>
    <a:srgbClr val="B88240"/>
    <a:srgbClr val="222325"/>
    <a:srgbClr val="2E3B4B"/>
    <a:srgbClr val="2D3848"/>
    <a:srgbClr val="DCB89C"/>
    <a:srgbClr val="283743"/>
    <a:srgbClr val="85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1" autoAdjust="0"/>
    <p:restoredTop sz="96318" autoAdjust="0"/>
  </p:normalViewPr>
  <p:slideViewPr>
    <p:cSldViewPr snapToGrid="0">
      <p:cViewPr>
        <p:scale>
          <a:sx n="50" d="100"/>
          <a:sy n="50" d="100"/>
        </p:scale>
        <p:origin x="1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30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10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4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2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53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1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5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28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01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2021/8/10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x1qQxpHBA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9337542" y="322118"/>
            <a:ext cx="2854457" cy="1811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2118"/>
            <a:ext cx="2203381" cy="2335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9"/>
          <a:stretch/>
        </p:blipFill>
        <p:spPr>
          <a:xfrm>
            <a:off x="-1" y="3075620"/>
            <a:ext cx="12191999" cy="37823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77056" y="1227859"/>
            <a:ext cx="4597244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鮪   魚</a:t>
            </a:r>
            <a:endParaRPr lang="zh-CN" altLang="en-US" sz="80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5AE5E48-4135-4AE3-9171-B73574280844}"/>
              </a:ext>
            </a:extLst>
          </p:cNvPr>
          <p:cNvSpPr txBox="1"/>
          <p:nvPr/>
        </p:nvSpPr>
        <p:spPr>
          <a:xfrm>
            <a:off x="5212080" y="2657223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沒有國界的魚類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272427" y="43804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鮪魚小百科</a:t>
            </a:r>
            <a:endParaRPr lang="zh-CN" altLang="en-US" sz="48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4FA069-FAA1-4FDC-95F3-145785BCA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10135850" y="183685"/>
            <a:ext cx="2215591" cy="13801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ADF4B1-CB89-4A3F-8533-1D4651F34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24992"/>
          <a:stretch/>
        </p:blipFill>
        <p:spPr>
          <a:xfrm flipH="1">
            <a:off x="10315621" y="4873901"/>
            <a:ext cx="1882585" cy="1527243"/>
          </a:xfrm>
          <a:prstGeom prst="rect">
            <a:avLst/>
          </a:prstGeom>
        </p:spPr>
      </p:pic>
      <p:sp>
        <p:nvSpPr>
          <p:cNvPr id="11" name="TextBox 57">
            <a:extLst>
              <a:ext uri="{FF2B5EF4-FFF2-40B4-BE49-F238E27FC236}">
                <a16:creationId xmlns:a16="http://schemas.microsoft.com/office/drawing/2014/main" id="{9F6F6C92-A478-4B66-A743-CAF35E99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743" y="1464044"/>
            <a:ext cx="11101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中國大陸讀作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金槍魚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，香港讀作</a:t>
            </a: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吞拿魚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，是一種海水魚類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9320E4A8-975B-439D-B258-DCD08FF8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743" y="2225575"/>
            <a:ext cx="96980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個品種，多數品種體積巨大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最大的體長達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3.5m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，重達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600~700kg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，而最小的品種只有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3kg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D59D8301-1325-47E6-B44F-05A5C76C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48" y="3375908"/>
            <a:ext cx="10094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繁殖能力很強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，一條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50kg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的雌魚，每年可產卵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500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萬粒之多</a:t>
            </a:r>
            <a:endParaRPr lang="en-US" altLang="zh-TW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7CA276-03FB-4524-A575-2FA9609DD9CB}"/>
              </a:ext>
            </a:extLst>
          </p:cNvPr>
          <p:cNvGrpSpPr/>
          <p:nvPr/>
        </p:nvGrpSpPr>
        <p:grpSpPr>
          <a:xfrm>
            <a:off x="801644" y="1358561"/>
            <a:ext cx="579783" cy="580297"/>
            <a:chOff x="694606" y="2046620"/>
            <a:chExt cx="897350" cy="899792"/>
          </a:xfrm>
          <a:blipFill>
            <a:blip r:embed="rId5"/>
            <a:stretch>
              <a:fillRect/>
            </a:stretch>
          </a:blip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1A7871B-B595-47EC-9B3E-855331468C04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704F51DD-2DA3-4726-B8C6-8C1D7F6BD609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0F0A7543-3D89-4E23-8E51-3B3C96D149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0418FD64-F8E9-4D33-98F6-020DEBEB3E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50B3AD00-F6B1-484C-B990-DF422E99283A}"/>
                </a:ext>
              </a:extLst>
            </p:cNvPr>
            <p:cNvSpPr txBox="1"/>
            <p:nvPr/>
          </p:nvSpPr>
          <p:spPr>
            <a:xfrm>
              <a:off x="867197" y="2166974"/>
              <a:ext cx="619761" cy="71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blipFill>
                    <a:blip r:embed="rId6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6202F76-EE7C-4C49-9606-9FC480C85599}"/>
              </a:ext>
            </a:extLst>
          </p:cNvPr>
          <p:cNvSpPr txBox="1"/>
          <p:nvPr/>
        </p:nvSpPr>
        <p:spPr>
          <a:xfrm>
            <a:off x="1407038" y="4131415"/>
            <a:ext cx="8761554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i="0" u="sng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鮪魚</a:t>
            </a:r>
            <a:r>
              <a:rPr lang="zh-TW" altLang="en-US" sz="2400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的血液是</a:t>
            </a:r>
            <a:r>
              <a:rPr lang="zh-TW" altLang="en-US" sz="2400" b="1" i="0" u="sng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熱的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體溫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達</a:t>
            </a:r>
            <a:r>
              <a:rPr lang="en-US" altLang="zh-TW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93-95</a:t>
            </a:r>
            <a:r>
              <a:rPr lang="en-US" altLang="zh-TW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°F </a:t>
            </a:r>
          </a:p>
          <a:p>
            <a:pPr>
              <a:lnSpc>
                <a:spcPct val="150000"/>
              </a:lnSpc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體溫高和新陳代謝旺盛使鮪魚的反應矯捷迅速，成為</a:t>
            </a:r>
            <a:r>
              <a:rPr lang="zh-TW" altLang="en-US" sz="2400" b="1" i="0" u="sng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超級獵手</a:t>
            </a:r>
            <a:endParaRPr lang="en-US" altLang="zh-TW" sz="2400" b="1" i="0" u="sng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A7845446-9D76-4B10-893F-0495B7BBB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37" y="1341797"/>
            <a:ext cx="9525000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427D49E2-F7F7-4B1F-A24B-68117C5A30FB}"/>
              </a:ext>
            </a:extLst>
          </p:cNvPr>
          <p:cNvSpPr txBox="1"/>
          <p:nvPr/>
        </p:nvSpPr>
        <p:spPr>
          <a:xfrm>
            <a:off x="1437036" y="5350558"/>
            <a:ext cx="6952592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鮪魚的旅行範圍可以遠達數千公里，能作跨洋環遊被稱為「沒有國界的魚類」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2" name="组合 13">
            <a:extLst>
              <a:ext uri="{FF2B5EF4-FFF2-40B4-BE49-F238E27FC236}">
                <a16:creationId xmlns:a16="http://schemas.microsoft.com/office/drawing/2014/main" id="{BD32AC97-BFA4-4EB6-A34D-A705E3F11974}"/>
              </a:ext>
            </a:extLst>
          </p:cNvPr>
          <p:cNvGrpSpPr/>
          <p:nvPr/>
        </p:nvGrpSpPr>
        <p:grpSpPr>
          <a:xfrm>
            <a:off x="798583" y="2228108"/>
            <a:ext cx="579783" cy="580297"/>
            <a:chOff x="694606" y="2046620"/>
            <a:chExt cx="897350" cy="899792"/>
          </a:xfrm>
          <a:blipFill>
            <a:blip r:embed="rId5"/>
            <a:stretch>
              <a:fillRect/>
            </a:stretch>
          </a:blipFill>
        </p:grpSpPr>
        <p:grpSp>
          <p:nvGrpSpPr>
            <p:cNvPr id="63" name="组合 14">
              <a:extLst>
                <a:ext uri="{FF2B5EF4-FFF2-40B4-BE49-F238E27FC236}">
                  <a16:creationId xmlns:a16="http://schemas.microsoft.com/office/drawing/2014/main" id="{51F6CB25-F8AF-42F3-8D02-5B33B083B447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64679016-726C-4095-AE6B-65AB8D839988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4C67D8D5-7A61-4DEE-BDB2-C845758CA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67" name="Freeform 16">
                <a:extLst>
                  <a:ext uri="{FF2B5EF4-FFF2-40B4-BE49-F238E27FC236}">
                    <a16:creationId xmlns:a16="http://schemas.microsoft.com/office/drawing/2014/main" id="{F6D8F244-339C-49CC-A20E-425D2E9CC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64" name="文本框 30">
              <a:extLst>
                <a:ext uri="{FF2B5EF4-FFF2-40B4-BE49-F238E27FC236}">
                  <a16:creationId xmlns:a16="http://schemas.microsoft.com/office/drawing/2014/main" id="{C4F16EB4-0192-48D6-8E87-241A00B57B33}"/>
                </a:ext>
              </a:extLst>
            </p:cNvPr>
            <p:cNvSpPr txBox="1"/>
            <p:nvPr/>
          </p:nvSpPr>
          <p:spPr>
            <a:xfrm>
              <a:off x="867197" y="2166974"/>
              <a:ext cx="619761" cy="71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blipFill>
                    <a:blip r:embed="rId6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组合 13">
            <a:extLst>
              <a:ext uri="{FF2B5EF4-FFF2-40B4-BE49-F238E27FC236}">
                <a16:creationId xmlns:a16="http://schemas.microsoft.com/office/drawing/2014/main" id="{677BB366-02CE-44A9-9D9F-599018B5DB50}"/>
              </a:ext>
            </a:extLst>
          </p:cNvPr>
          <p:cNvGrpSpPr/>
          <p:nvPr/>
        </p:nvGrpSpPr>
        <p:grpSpPr>
          <a:xfrm>
            <a:off x="819094" y="4283385"/>
            <a:ext cx="579783" cy="580297"/>
            <a:chOff x="694606" y="2046620"/>
            <a:chExt cx="897350" cy="899792"/>
          </a:xfrm>
          <a:blipFill>
            <a:blip r:embed="rId5"/>
            <a:stretch>
              <a:fillRect/>
            </a:stretch>
          </a:blipFill>
        </p:grpSpPr>
        <p:grpSp>
          <p:nvGrpSpPr>
            <p:cNvPr id="69" name="组合 14">
              <a:extLst>
                <a:ext uri="{FF2B5EF4-FFF2-40B4-BE49-F238E27FC236}">
                  <a16:creationId xmlns:a16="http://schemas.microsoft.com/office/drawing/2014/main" id="{BE99A057-9005-4B6E-BD82-D6D93A3F0244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71" name="Freeform 12">
                <a:extLst>
                  <a:ext uri="{FF2B5EF4-FFF2-40B4-BE49-F238E27FC236}">
                    <a16:creationId xmlns:a16="http://schemas.microsoft.com/office/drawing/2014/main" id="{3D9B35B5-F226-4E91-841D-D8D755514BF3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72" name="Freeform 13">
                <a:extLst>
                  <a:ext uri="{FF2B5EF4-FFF2-40B4-BE49-F238E27FC236}">
                    <a16:creationId xmlns:a16="http://schemas.microsoft.com/office/drawing/2014/main" id="{F81121DD-F762-4818-B76D-18D7EE027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:a16="http://schemas.microsoft.com/office/drawing/2014/main" id="{C4FE73F9-7A8C-487D-BB7C-7619FB8E0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70" name="文本框 30">
              <a:extLst>
                <a:ext uri="{FF2B5EF4-FFF2-40B4-BE49-F238E27FC236}">
                  <a16:creationId xmlns:a16="http://schemas.microsoft.com/office/drawing/2014/main" id="{B7D1DF95-8ED4-47D4-B5B6-65104B5EC30C}"/>
                </a:ext>
              </a:extLst>
            </p:cNvPr>
            <p:cNvSpPr txBox="1"/>
            <p:nvPr/>
          </p:nvSpPr>
          <p:spPr>
            <a:xfrm>
              <a:off x="867197" y="2166974"/>
              <a:ext cx="619761" cy="71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blipFill>
                    <a:blip r:embed="rId6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4" name="组合 13">
            <a:extLst>
              <a:ext uri="{FF2B5EF4-FFF2-40B4-BE49-F238E27FC236}">
                <a16:creationId xmlns:a16="http://schemas.microsoft.com/office/drawing/2014/main" id="{3E628F2B-A374-45E9-943C-36E58F68AD17}"/>
              </a:ext>
            </a:extLst>
          </p:cNvPr>
          <p:cNvGrpSpPr/>
          <p:nvPr/>
        </p:nvGrpSpPr>
        <p:grpSpPr>
          <a:xfrm>
            <a:off x="805420" y="3270425"/>
            <a:ext cx="579783" cy="580297"/>
            <a:chOff x="694606" y="2046620"/>
            <a:chExt cx="897350" cy="899792"/>
          </a:xfrm>
          <a:blipFill>
            <a:blip r:embed="rId5"/>
            <a:stretch>
              <a:fillRect/>
            </a:stretch>
          </a:blipFill>
        </p:grpSpPr>
        <p:grpSp>
          <p:nvGrpSpPr>
            <p:cNvPr id="75" name="组合 14">
              <a:extLst>
                <a:ext uri="{FF2B5EF4-FFF2-40B4-BE49-F238E27FC236}">
                  <a16:creationId xmlns:a16="http://schemas.microsoft.com/office/drawing/2014/main" id="{761A3F89-AFDA-453D-BD67-300276133498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77" name="Freeform 12">
                <a:extLst>
                  <a:ext uri="{FF2B5EF4-FFF2-40B4-BE49-F238E27FC236}">
                    <a16:creationId xmlns:a16="http://schemas.microsoft.com/office/drawing/2014/main" id="{F9EEF725-419E-4A62-B521-52467863AF22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78" name="Freeform 13">
                <a:extLst>
                  <a:ext uri="{FF2B5EF4-FFF2-40B4-BE49-F238E27FC236}">
                    <a16:creationId xmlns:a16="http://schemas.microsoft.com/office/drawing/2014/main" id="{7730FE29-2305-4157-9D60-4E1A913FEF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F15FEE38-1897-4A8D-B986-B27D3EC821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76" name="文本框 30">
              <a:extLst>
                <a:ext uri="{FF2B5EF4-FFF2-40B4-BE49-F238E27FC236}">
                  <a16:creationId xmlns:a16="http://schemas.microsoft.com/office/drawing/2014/main" id="{1A33E69A-BC0F-4722-A10A-7F86E16A7517}"/>
                </a:ext>
              </a:extLst>
            </p:cNvPr>
            <p:cNvSpPr txBox="1"/>
            <p:nvPr/>
          </p:nvSpPr>
          <p:spPr>
            <a:xfrm>
              <a:off x="867197" y="2166974"/>
              <a:ext cx="619761" cy="71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blipFill>
                    <a:blip r:embed="rId6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0" name="组合 13">
            <a:extLst>
              <a:ext uri="{FF2B5EF4-FFF2-40B4-BE49-F238E27FC236}">
                <a16:creationId xmlns:a16="http://schemas.microsoft.com/office/drawing/2014/main" id="{F2F69C6D-C0AE-4A52-AE7C-2F7F243F8FFD}"/>
              </a:ext>
            </a:extLst>
          </p:cNvPr>
          <p:cNvGrpSpPr/>
          <p:nvPr/>
        </p:nvGrpSpPr>
        <p:grpSpPr>
          <a:xfrm>
            <a:off x="827255" y="5445188"/>
            <a:ext cx="579783" cy="580297"/>
            <a:chOff x="694606" y="2046620"/>
            <a:chExt cx="897350" cy="899792"/>
          </a:xfrm>
          <a:blipFill>
            <a:blip r:embed="rId5"/>
            <a:stretch>
              <a:fillRect/>
            </a:stretch>
          </a:blipFill>
        </p:grpSpPr>
        <p:grpSp>
          <p:nvGrpSpPr>
            <p:cNvPr id="81" name="组合 14">
              <a:extLst>
                <a:ext uri="{FF2B5EF4-FFF2-40B4-BE49-F238E27FC236}">
                  <a16:creationId xmlns:a16="http://schemas.microsoft.com/office/drawing/2014/main" id="{843799D5-A0E0-47E5-BBF6-62A2565BFC20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BE5E1074-2DF5-4D75-B8DD-5EDDB7D789DF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FC741BC9-F7D3-431A-AC3D-81335E0D0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68B28219-48DE-402B-9F73-ACE722A4E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82" name="文本框 30">
              <a:extLst>
                <a:ext uri="{FF2B5EF4-FFF2-40B4-BE49-F238E27FC236}">
                  <a16:creationId xmlns:a16="http://schemas.microsoft.com/office/drawing/2014/main" id="{ECE250EA-83FA-45EE-A831-1FEF8C64A3F5}"/>
                </a:ext>
              </a:extLst>
            </p:cNvPr>
            <p:cNvSpPr txBox="1"/>
            <p:nvPr/>
          </p:nvSpPr>
          <p:spPr>
            <a:xfrm>
              <a:off x="867197" y="2166974"/>
              <a:ext cx="619761" cy="71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blipFill>
                    <a:blip r:embed="rId6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52" name="圖片 51">
            <a:extLst>
              <a:ext uri="{FF2B5EF4-FFF2-40B4-BE49-F238E27FC236}">
                <a16:creationId xmlns:a16="http://schemas.microsoft.com/office/drawing/2014/main" id="{1E0AE951-98FE-4E0A-9F0C-51E0EF6683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7" y="382822"/>
            <a:ext cx="3950337" cy="593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文字方塊 52">
            <a:extLst>
              <a:ext uri="{FF2B5EF4-FFF2-40B4-BE49-F238E27FC236}">
                <a16:creationId xmlns:a16="http://schemas.microsoft.com/office/drawing/2014/main" id="{E55E65C3-D27E-44B2-ACEC-E4BF0379CB13}"/>
              </a:ext>
            </a:extLst>
          </p:cNvPr>
          <p:cNvSpPr txBox="1"/>
          <p:nvPr/>
        </p:nvSpPr>
        <p:spPr>
          <a:xfrm>
            <a:off x="4192142" y="630984"/>
            <a:ext cx="26228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東港捕獲的黑鮪魚</a:t>
            </a:r>
          </a:p>
        </p:txBody>
      </p:sp>
    </p:spTree>
    <p:extLst>
      <p:ext uri="{BB962C8B-B14F-4D97-AF65-F5344CB8AC3E}">
        <p14:creationId xmlns:p14="http://schemas.microsoft.com/office/powerpoint/2010/main" val="17525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9" grpId="0"/>
      <p:bldP spid="55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83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1"/>
          <a:stretch/>
        </p:blipFill>
        <p:spPr>
          <a:xfrm>
            <a:off x="-1" y="6319520"/>
            <a:ext cx="12191999" cy="5384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749550" y="-499800"/>
            <a:ext cx="3442448" cy="229496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33AA814-1C18-4CD2-98BD-7A3774CFB970}"/>
              </a:ext>
            </a:extLst>
          </p:cNvPr>
          <p:cNvSpPr txBox="1"/>
          <p:nvPr/>
        </p:nvSpPr>
        <p:spPr>
          <a:xfrm>
            <a:off x="2329273" y="2404264"/>
            <a:ext cx="911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i="0" u="sng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大洋洄游性魚類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，主要分布於西北太平洋海域、大西洋及地中海</a:t>
            </a:r>
            <a:endParaRPr lang="en-US" altLang="zh-TW" sz="2400" b="1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8DB91A-BB35-4C03-A086-43038D3070E6}"/>
              </a:ext>
            </a:extLst>
          </p:cNvPr>
          <p:cNvSpPr txBox="1"/>
          <p:nvPr/>
        </p:nvSpPr>
        <p:spPr>
          <a:xfrm>
            <a:off x="3021696" y="468624"/>
            <a:ext cx="5634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鮪魚的生態</a:t>
            </a:r>
            <a:r>
              <a:rPr lang="en-US" altLang="zh-TW" sz="5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&amp;</a:t>
            </a:r>
            <a:r>
              <a:rPr lang="zh-TW" altLang="en-US" sz="5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習性</a:t>
            </a:r>
            <a:endParaRPr lang="zh-CN" alt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E494C41-F603-4A12-8A8C-2D572D444D5A}"/>
              </a:ext>
            </a:extLst>
          </p:cNvPr>
          <p:cNvSpPr txBox="1"/>
          <p:nvPr/>
        </p:nvSpPr>
        <p:spPr>
          <a:xfrm>
            <a:off x="1139110" y="1628070"/>
            <a:ext cx="614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喜歡溫暖的海域與大洋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FA717F-35DC-4B11-8346-255E82B23A00}"/>
              </a:ext>
            </a:extLst>
          </p:cNvPr>
          <p:cNvSpPr txBox="1"/>
          <p:nvPr/>
        </p:nvSpPr>
        <p:spPr>
          <a:xfrm>
            <a:off x="2329273" y="4050555"/>
            <a:ext cx="9412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掠食性魚類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，食物來源包括小魚、糠蝦、魷魚、甲殼等海中生物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0EBDF2B-A2B8-40DD-9D40-2456ED13B80F}"/>
              </a:ext>
            </a:extLst>
          </p:cNvPr>
          <p:cNvSpPr txBox="1"/>
          <p:nvPr/>
        </p:nvSpPr>
        <p:spPr>
          <a:xfrm>
            <a:off x="1276305" y="3218771"/>
            <a:ext cx="824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喜歡群居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，經常可見成群結隊穿梭於各大海域中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1D33375-4CFA-41CA-9F12-084EF9AB93B4}"/>
              </a:ext>
            </a:extLst>
          </p:cNvPr>
          <p:cNvSpPr txBox="1"/>
          <p:nvPr/>
        </p:nvSpPr>
        <p:spPr>
          <a:xfrm>
            <a:off x="1322052" y="4882339"/>
            <a:ext cx="10956987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是世界上游最快速的魚類之一</a:t>
            </a:r>
            <a:endParaRPr lang="en-US" altLang="zh-TW" sz="24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擁有光滑的流線型身體，各大海域游泳高手，泳速可達每小時</a:t>
            </a:r>
            <a:r>
              <a:rPr lang="en-US" altLang="zh-TW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endParaRPr lang="en-US" altLang="zh-TW" sz="2400" b="1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7AAE2941-6B43-4618-B644-A333DF54B0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40120"/>
          <a:stretch/>
        </p:blipFill>
        <p:spPr>
          <a:xfrm flipH="1">
            <a:off x="164478" y="1156855"/>
            <a:ext cx="2857218" cy="817258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B75A79DC-E01F-46AB-8247-DF0F8D15C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40120"/>
          <a:stretch/>
        </p:blipFill>
        <p:spPr>
          <a:xfrm flipH="1">
            <a:off x="164478" y="2766390"/>
            <a:ext cx="3086722" cy="817258"/>
          </a:xfrm>
          <a:prstGeom prst="rect">
            <a:avLst/>
          </a:prstGeom>
        </p:spPr>
      </p:pic>
      <p:pic>
        <p:nvPicPr>
          <p:cNvPr id="21" name="图片 7">
            <a:extLst>
              <a:ext uri="{FF2B5EF4-FFF2-40B4-BE49-F238E27FC236}">
                <a16:creationId xmlns:a16="http://schemas.microsoft.com/office/drawing/2014/main" id="{AD250EDE-C94E-43B5-894F-EAF92719FE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40120"/>
          <a:stretch/>
        </p:blipFill>
        <p:spPr>
          <a:xfrm flipH="1">
            <a:off x="288784" y="4523399"/>
            <a:ext cx="2857218" cy="817258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F8B37402-41E7-45D3-9005-06C0E4395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44495" r="19265" b="49336"/>
          <a:stretch/>
        </p:blipFill>
        <p:spPr>
          <a:xfrm>
            <a:off x="7744861" y="2323816"/>
            <a:ext cx="4703871" cy="550962"/>
          </a:xfrm>
          <a:prstGeom prst="rect">
            <a:avLst/>
          </a:pr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15C16776-F1BC-4F4E-BB2E-6E01A35122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44495" r="19265" b="49336"/>
          <a:stretch/>
        </p:blipFill>
        <p:spPr>
          <a:xfrm>
            <a:off x="7776913" y="3968946"/>
            <a:ext cx="4703871" cy="55096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05232B84-918D-4DE1-B1AE-04DDBFCB0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43" y="1696645"/>
            <a:ext cx="5753973" cy="411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19B7CBA9-91C3-4334-8526-69188AF2881C}"/>
              </a:ext>
            </a:extLst>
          </p:cNvPr>
          <p:cNvSpPr txBox="1"/>
          <p:nvPr/>
        </p:nvSpPr>
        <p:spPr>
          <a:xfrm>
            <a:off x="9539562" y="2840122"/>
            <a:ext cx="2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成群結隊</a:t>
            </a:r>
          </a:p>
        </p:txBody>
      </p:sp>
    </p:spTree>
    <p:extLst>
      <p:ext uri="{BB962C8B-B14F-4D97-AF65-F5344CB8AC3E}">
        <p14:creationId xmlns:p14="http://schemas.microsoft.com/office/powerpoint/2010/main" val="10378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964220" y="153993"/>
            <a:ext cx="10322056" cy="1653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CAS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台灣優良農產品標章</a:t>
            </a:r>
            <a:r>
              <a:rPr lang="zh-TW" altLang="en-US" sz="60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四大特色</a:t>
            </a:r>
            <a:endParaRPr lang="en-US" altLang="zh-TW" sz="60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103">
            <a:extLst>
              <a:ext uri="{FF2B5EF4-FFF2-40B4-BE49-F238E27FC236}">
                <a16:creationId xmlns:a16="http://schemas.microsoft.com/office/drawing/2014/main" id="{785C71BF-3D5F-429A-929C-70F902025B24}"/>
              </a:ext>
            </a:extLst>
          </p:cNvPr>
          <p:cNvSpPr>
            <a:spLocks noEditPoints="1"/>
          </p:cNvSpPr>
          <p:nvPr/>
        </p:nvSpPr>
        <p:spPr bwMode="auto">
          <a:xfrm>
            <a:off x="1078032" y="2281324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103">
            <a:extLst>
              <a:ext uri="{FF2B5EF4-FFF2-40B4-BE49-F238E27FC236}">
                <a16:creationId xmlns:a16="http://schemas.microsoft.com/office/drawing/2014/main" id="{C001D717-DE7C-475E-8734-555151FBBB26}"/>
              </a:ext>
            </a:extLst>
          </p:cNvPr>
          <p:cNvSpPr>
            <a:spLocks noEditPoints="1"/>
          </p:cNvSpPr>
          <p:nvPr/>
        </p:nvSpPr>
        <p:spPr bwMode="auto">
          <a:xfrm>
            <a:off x="3901184" y="2281324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Freeform 103">
            <a:extLst>
              <a:ext uri="{FF2B5EF4-FFF2-40B4-BE49-F238E27FC236}">
                <a16:creationId xmlns:a16="http://schemas.microsoft.com/office/drawing/2014/main" id="{DB0B209C-5DB8-41A1-AE85-45D9F2ED6121}"/>
              </a:ext>
            </a:extLst>
          </p:cNvPr>
          <p:cNvSpPr>
            <a:spLocks noEditPoints="1"/>
          </p:cNvSpPr>
          <p:nvPr/>
        </p:nvSpPr>
        <p:spPr bwMode="auto">
          <a:xfrm>
            <a:off x="6724336" y="2263702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819A3998-5929-403A-A1F2-7CC6300B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110" y="4510574"/>
            <a:ext cx="6462442" cy="6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原料使用可追溯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之國產農產品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F38DEBDD-EC8B-4AEF-A72E-FE6212E2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397" y="4478319"/>
            <a:ext cx="3214180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衛生安全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符合要求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4E15ECE0-3561-4C2D-B7DC-6DF7A3CE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329" y="4510574"/>
            <a:ext cx="341898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59号-创粗黑" panose="00000500000000000000" charset="-122"/>
              </a:rPr>
              <a:t> 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59号-创粗黑" panose="00000500000000000000" charset="-122"/>
              </a:rPr>
              <a:t>單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品質規格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符合標準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6" name="TextBox 57">
            <a:extLst>
              <a:ext uri="{FF2B5EF4-FFF2-40B4-BE49-F238E27FC236}">
                <a16:creationId xmlns:a16="http://schemas.microsoft.com/office/drawing/2014/main" id="{DD9626F5-42A0-4F9D-8B0C-D1EC6988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159" y="4229533"/>
            <a:ext cx="32141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包裝標示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符合規定</a:t>
            </a:r>
          </a:p>
        </p:txBody>
      </p:sp>
      <p:sp>
        <p:nvSpPr>
          <p:cNvPr id="17" name="Freeform 103">
            <a:extLst>
              <a:ext uri="{FF2B5EF4-FFF2-40B4-BE49-F238E27FC236}">
                <a16:creationId xmlns:a16="http://schemas.microsoft.com/office/drawing/2014/main" id="{14BE41F4-AA19-4510-A140-1563E4F112A2}"/>
              </a:ext>
            </a:extLst>
          </p:cNvPr>
          <p:cNvSpPr>
            <a:spLocks noEditPoints="1"/>
          </p:cNvSpPr>
          <p:nvPr/>
        </p:nvSpPr>
        <p:spPr bwMode="auto">
          <a:xfrm>
            <a:off x="9636908" y="2281324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395D1455-B79B-46E8-B69C-8D3E28F30D65}"/>
              </a:ext>
            </a:extLst>
          </p:cNvPr>
          <p:cNvSpPr txBox="1"/>
          <p:nvPr/>
        </p:nvSpPr>
        <p:spPr>
          <a:xfrm>
            <a:off x="914005" y="720252"/>
            <a:ext cx="10208244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CAS </a:t>
            </a: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台灣優良農產品標章知多少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DADAC5A1-668F-495A-9D3D-6173D7638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12100" r="6374"/>
          <a:stretch/>
        </p:blipFill>
        <p:spPr>
          <a:xfrm>
            <a:off x="2538768" y="1753238"/>
            <a:ext cx="7172960" cy="45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  <p:bldP spid="8" grpId="0" animBg="1"/>
      <p:bldP spid="9" grpId="0"/>
      <p:bldP spid="11" grpId="0"/>
      <p:bldP spid="12" grpId="0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28138F8-A0BE-4897-ADE5-E7D299B3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-38064" y="94359"/>
            <a:ext cx="1870695" cy="19825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3894735" y="389697"/>
            <a:ext cx="4475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CAS</a:t>
            </a:r>
            <a:r>
              <a:rPr lang="zh-TW" altLang="en-US" sz="48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認證水產品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8F243B-D1DA-405D-9ADC-0B6544C3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540" y="1199095"/>
            <a:ext cx="6714456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CAS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驗證品項十六大類中的一類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依原料的處理及後續加工製作，分成：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54C54A5F-FCFD-4B9E-B18E-704C18B50D60}"/>
              </a:ext>
            </a:extLst>
          </p:cNvPr>
          <p:cNvSpPr/>
          <p:nvPr/>
        </p:nvSpPr>
        <p:spPr>
          <a:xfrm>
            <a:off x="237757" y="2596379"/>
            <a:ext cx="2622077" cy="12166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超低溫冷凍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水產品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D4C790A-B33A-4DF0-BD7F-3F9E4806E399}"/>
              </a:ext>
            </a:extLst>
          </p:cNvPr>
          <p:cNvSpPr/>
          <p:nvPr/>
        </p:nvSpPr>
        <p:spPr>
          <a:xfrm>
            <a:off x="3085781" y="2596379"/>
            <a:ext cx="2103824" cy="12166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冷凍水產品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4A9C731C-79BB-4793-BB93-E030E352C71B}"/>
              </a:ext>
            </a:extLst>
          </p:cNvPr>
          <p:cNvSpPr/>
          <p:nvPr/>
        </p:nvSpPr>
        <p:spPr>
          <a:xfrm>
            <a:off x="9888526" y="2549594"/>
            <a:ext cx="1880397" cy="12166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罐裝水產品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DBA1ADFB-94D9-4D80-B0B4-1B608185A533}"/>
              </a:ext>
            </a:extLst>
          </p:cNvPr>
          <p:cNvSpPr/>
          <p:nvPr/>
        </p:nvSpPr>
        <p:spPr>
          <a:xfrm>
            <a:off x="5415553" y="2614210"/>
            <a:ext cx="2002317" cy="12166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冷藏水產品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96F86C36-98AF-4B30-843F-0E906C914B4D}"/>
              </a:ext>
            </a:extLst>
          </p:cNvPr>
          <p:cNvSpPr/>
          <p:nvPr/>
        </p:nvSpPr>
        <p:spPr>
          <a:xfrm>
            <a:off x="7652039" y="2578943"/>
            <a:ext cx="2002318" cy="12166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乾製水產品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箭號: 向下 34">
            <a:extLst>
              <a:ext uri="{FF2B5EF4-FFF2-40B4-BE49-F238E27FC236}">
                <a16:creationId xmlns:a16="http://schemas.microsoft.com/office/drawing/2014/main" id="{EDECD259-EA75-43CC-802D-AD4A29B3EF61}"/>
              </a:ext>
            </a:extLst>
          </p:cNvPr>
          <p:cNvSpPr/>
          <p:nvPr/>
        </p:nvSpPr>
        <p:spPr>
          <a:xfrm>
            <a:off x="1260540" y="3812985"/>
            <a:ext cx="658102" cy="85344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下 35">
            <a:extLst>
              <a:ext uri="{FF2B5EF4-FFF2-40B4-BE49-F238E27FC236}">
                <a16:creationId xmlns:a16="http://schemas.microsoft.com/office/drawing/2014/main" id="{B8539597-E235-436E-9D4E-198DAB92CB1F}"/>
              </a:ext>
            </a:extLst>
          </p:cNvPr>
          <p:cNvSpPr/>
          <p:nvPr/>
        </p:nvSpPr>
        <p:spPr>
          <a:xfrm>
            <a:off x="3861295" y="3812985"/>
            <a:ext cx="658102" cy="170616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7B4DE5C-A8E0-4AB5-A309-3311F3177F4E}"/>
              </a:ext>
            </a:extLst>
          </p:cNvPr>
          <p:cNvSpPr txBox="1"/>
          <p:nvPr/>
        </p:nvSpPr>
        <p:spPr>
          <a:xfrm>
            <a:off x="-38064" y="4741243"/>
            <a:ext cx="3393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急速凍結</a:t>
            </a:r>
            <a:endParaRPr lang="en-US" altLang="zh-TW" sz="24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至負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DE6395C-A36F-4A16-A7A7-60BF40276376}"/>
              </a:ext>
            </a:extLst>
          </p:cNvPr>
          <p:cNvSpPr txBox="1"/>
          <p:nvPr/>
        </p:nvSpPr>
        <p:spPr>
          <a:xfrm>
            <a:off x="2439293" y="5583100"/>
            <a:ext cx="3721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急速凍結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至負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18℃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</a:p>
        </p:txBody>
      </p:sp>
      <p:sp>
        <p:nvSpPr>
          <p:cNvPr id="41" name="箭號: 向下 40">
            <a:extLst>
              <a:ext uri="{FF2B5EF4-FFF2-40B4-BE49-F238E27FC236}">
                <a16:creationId xmlns:a16="http://schemas.microsoft.com/office/drawing/2014/main" id="{353A52AB-F406-4DE0-A01C-34A84F3064F7}"/>
              </a:ext>
            </a:extLst>
          </p:cNvPr>
          <p:cNvSpPr/>
          <p:nvPr/>
        </p:nvSpPr>
        <p:spPr>
          <a:xfrm>
            <a:off x="10425401" y="3751011"/>
            <a:ext cx="658102" cy="85344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下 41">
            <a:extLst>
              <a:ext uri="{FF2B5EF4-FFF2-40B4-BE49-F238E27FC236}">
                <a16:creationId xmlns:a16="http://schemas.microsoft.com/office/drawing/2014/main" id="{D08735F6-1F29-4B68-80BA-41A7EB063601}"/>
              </a:ext>
            </a:extLst>
          </p:cNvPr>
          <p:cNvSpPr/>
          <p:nvPr/>
        </p:nvSpPr>
        <p:spPr>
          <a:xfrm>
            <a:off x="8377377" y="3812985"/>
            <a:ext cx="658102" cy="180028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下 42">
            <a:extLst>
              <a:ext uri="{FF2B5EF4-FFF2-40B4-BE49-F238E27FC236}">
                <a16:creationId xmlns:a16="http://schemas.microsoft.com/office/drawing/2014/main" id="{A8000D82-8D07-4EB5-A49C-59B5BC098E86}"/>
              </a:ext>
            </a:extLst>
          </p:cNvPr>
          <p:cNvSpPr/>
          <p:nvPr/>
        </p:nvSpPr>
        <p:spPr>
          <a:xfrm>
            <a:off x="6143835" y="3841676"/>
            <a:ext cx="658102" cy="85344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1070583-D231-445D-ADE2-AB05AC1CA59E}"/>
              </a:ext>
            </a:extLst>
          </p:cNvPr>
          <p:cNvSpPr txBox="1"/>
          <p:nvPr/>
        </p:nvSpPr>
        <p:spPr>
          <a:xfrm>
            <a:off x="4854433" y="4752103"/>
            <a:ext cx="348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急速冷卻</a:t>
            </a:r>
            <a:endParaRPr lang="en-US" altLang="zh-TW" sz="24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且保持在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6D4543C-BE1D-445F-B813-4AFC931B624B}"/>
              </a:ext>
            </a:extLst>
          </p:cNvPr>
          <p:cNvSpPr txBox="1"/>
          <p:nvPr/>
        </p:nvSpPr>
        <p:spPr>
          <a:xfrm>
            <a:off x="8929984" y="4604451"/>
            <a:ext cx="3648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經乾燥調味處理</a:t>
            </a:r>
            <a:endParaRPr lang="en-US" altLang="zh-TW" sz="2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可在室溫下長期保存者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73EE34F2-6F8E-46E7-9D00-9208C69C50E6}"/>
              </a:ext>
            </a:extLst>
          </p:cNvPr>
          <p:cNvSpPr txBox="1"/>
          <p:nvPr/>
        </p:nvSpPr>
        <p:spPr>
          <a:xfrm>
            <a:off x="6721686" y="5673693"/>
            <a:ext cx="4098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脫氣密封後進行滅菌</a:t>
            </a:r>
            <a:endParaRPr lang="en-US" altLang="zh-TW" sz="2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可在室溫下長期保存者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图片 7">
            <a:extLst>
              <a:ext uri="{FF2B5EF4-FFF2-40B4-BE49-F238E27FC236}">
                <a16:creationId xmlns:a16="http://schemas.microsoft.com/office/drawing/2014/main" id="{A6F16702-641D-443B-98C4-41151AEAF3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40120"/>
          <a:stretch/>
        </p:blipFill>
        <p:spPr>
          <a:xfrm flipH="1">
            <a:off x="318929" y="855601"/>
            <a:ext cx="2857218" cy="817258"/>
          </a:xfrm>
          <a:prstGeom prst="rect">
            <a:avLst/>
          </a:prstGeom>
        </p:spPr>
      </p:pic>
      <p:pic>
        <p:nvPicPr>
          <p:cNvPr id="58" name="图片 6">
            <a:extLst>
              <a:ext uri="{FF2B5EF4-FFF2-40B4-BE49-F238E27FC236}">
                <a16:creationId xmlns:a16="http://schemas.microsoft.com/office/drawing/2014/main" id="{4E80FE65-DD58-4DE0-9607-B68BD743F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/>
        </p:blipFill>
        <p:spPr>
          <a:xfrm flipH="1">
            <a:off x="9976409" y="231965"/>
            <a:ext cx="2215591" cy="13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0" grpId="0"/>
      <p:bldP spid="41" grpId="0" animBg="1"/>
      <p:bldP spid="42" grpId="0" animBg="1"/>
      <p:bldP spid="43" grpId="0" animBg="1"/>
      <p:bldP spid="45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14F7FFA-BC9C-4BAC-9F1F-CCD212B127C2}"/>
              </a:ext>
            </a:extLst>
          </p:cNvPr>
          <p:cNvSpPr txBox="1"/>
          <p:nvPr/>
        </p:nvSpPr>
        <p:spPr>
          <a:xfrm>
            <a:off x="3048000" y="38937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i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CAS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冷凍魚片生產流程</a:t>
            </a:r>
            <a:endParaRPr lang="zh-TW" altLang="en-US" sz="44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B3E3BB6E-5960-4309-BC8D-B90A05E89EAC}"/>
              </a:ext>
            </a:extLst>
          </p:cNvPr>
          <p:cNvSpPr/>
          <p:nvPr/>
        </p:nvSpPr>
        <p:spPr>
          <a:xfrm>
            <a:off x="5204779" y="1203813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食材處理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E18CF2A-FAF3-4F09-89FF-342765E19305}"/>
              </a:ext>
            </a:extLst>
          </p:cNvPr>
          <p:cNvSpPr/>
          <p:nvPr/>
        </p:nvSpPr>
        <p:spPr>
          <a:xfrm>
            <a:off x="8507468" y="1591853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臭氧清洗殺菌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F0FE54A8-8013-496E-993E-E19051B353C0}"/>
              </a:ext>
            </a:extLst>
          </p:cNvPr>
          <p:cNvSpPr/>
          <p:nvPr/>
        </p:nvSpPr>
        <p:spPr>
          <a:xfrm>
            <a:off x="9074695" y="3915579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真空包裝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B45D1610-B719-4341-BFF5-C5B56577D806}"/>
              </a:ext>
            </a:extLst>
          </p:cNvPr>
          <p:cNvSpPr/>
          <p:nvPr/>
        </p:nvSpPr>
        <p:spPr>
          <a:xfrm>
            <a:off x="436648" y="3130668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成品檢驗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3CB50039-76E1-4C97-984A-CD60849C2373}"/>
              </a:ext>
            </a:extLst>
          </p:cNvPr>
          <p:cNvSpPr/>
          <p:nvPr/>
        </p:nvSpPr>
        <p:spPr>
          <a:xfrm>
            <a:off x="3089740" y="4866391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金屬檢測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C7ECB338-08E5-448B-AF03-B6A904F27C00}"/>
              </a:ext>
            </a:extLst>
          </p:cNvPr>
          <p:cNvSpPr/>
          <p:nvPr/>
        </p:nvSpPr>
        <p:spPr>
          <a:xfrm>
            <a:off x="1718596" y="1504997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原料驗收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35DF8D95-0AEC-4E9C-A182-2E84441BC410}"/>
              </a:ext>
            </a:extLst>
          </p:cNvPr>
          <p:cNvSpPr/>
          <p:nvPr/>
        </p:nvSpPr>
        <p:spPr>
          <a:xfrm>
            <a:off x="6209189" y="4841802"/>
            <a:ext cx="2489200" cy="155566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急速冷凍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2" name="Block Arc 9">
            <a:extLst>
              <a:ext uri="{FF2B5EF4-FFF2-40B4-BE49-F238E27FC236}">
                <a16:creationId xmlns:a16="http://schemas.microsoft.com/office/drawing/2014/main" id="{F6F1BC0C-705F-4E3F-A061-5454D7175EF7}"/>
              </a:ext>
            </a:extLst>
          </p:cNvPr>
          <p:cNvSpPr/>
          <p:nvPr/>
        </p:nvSpPr>
        <p:spPr>
          <a:xfrm rot="10625618">
            <a:off x="2578304" y="4548669"/>
            <a:ext cx="589093" cy="574698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9">
            <a:extLst>
              <a:ext uri="{FF2B5EF4-FFF2-40B4-BE49-F238E27FC236}">
                <a16:creationId xmlns:a16="http://schemas.microsoft.com/office/drawing/2014/main" id="{A64A7C40-8957-42D8-81B0-600A0096E94D}"/>
              </a:ext>
            </a:extLst>
          </p:cNvPr>
          <p:cNvSpPr/>
          <p:nvPr/>
        </p:nvSpPr>
        <p:spPr>
          <a:xfrm rot="8917038">
            <a:off x="5643654" y="5572201"/>
            <a:ext cx="493552" cy="37661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Block Arc 9">
            <a:extLst>
              <a:ext uri="{FF2B5EF4-FFF2-40B4-BE49-F238E27FC236}">
                <a16:creationId xmlns:a16="http://schemas.microsoft.com/office/drawing/2014/main" id="{56E33439-1899-454F-9D75-194848518FF4}"/>
              </a:ext>
            </a:extLst>
          </p:cNvPr>
          <p:cNvSpPr/>
          <p:nvPr/>
        </p:nvSpPr>
        <p:spPr>
          <a:xfrm rot="19241375">
            <a:off x="4298946" y="1543030"/>
            <a:ext cx="705062" cy="569020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Block Arc 9">
            <a:extLst>
              <a:ext uri="{FF2B5EF4-FFF2-40B4-BE49-F238E27FC236}">
                <a16:creationId xmlns:a16="http://schemas.microsoft.com/office/drawing/2014/main" id="{D9A08D3D-5206-4FC1-A6C8-137060C1AB05}"/>
              </a:ext>
            </a:extLst>
          </p:cNvPr>
          <p:cNvSpPr/>
          <p:nvPr/>
        </p:nvSpPr>
        <p:spPr>
          <a:xfrm rot="20604156">
            <a:off x="7817437" y="1604364"/>
            <a:ext cx="695283" cy="539586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Block Arc 9">
            <a:extLst>
              <a:ext uri="{FF2B5EF4-FFF2-40B4-BE49-F238E27FC236}">
                <a16:creationId xmlns:a16="http://schemas.microsoft.com/office/drawing/2014/main" id="{193810E6-F3B8-4664-91F3-2A851EA00F84}"/>
              </a:ext>
            </a:extLst>
          </p:cNvPr>
          <p:cNvSpPr/>
          <p:nvPr/>
        </p:nvSpPr>
        <p:spPr>
          <a:xfrm rot="2758552">
            <a:off x="10006967" y="3229618"/>
            <a:ext cx="624657" cy="568803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Block Arc 9">
            <a:extLst>
              <a:ext uri="{FF2B5EF4-FFF2-40B4-BE49-F238E27FC236}">
                <a16:creationId xmlns:a16="http://schemas.microsoft.com/office/drawing/2014/main" id="{301846EB-6EA4-4FB0-A46A-5C3A4D047B14}"/>
              </a:ext>
            </a:extLst>
          </p:cNvPr>
          <p:cNvSpPr/>
          <p:nvPr/>
        </p:nvSpPr>
        <p:spPr>
          <a:xfrm rot="7194828">
            <a:off x="8738072" y="5068646"/>
            <a:ext cx="476941" cy="437976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6241715F-1089-44F0-9798-6F12E04425C7}"/>
              </a:ext>
            </a:extLst>
          </p:cNvPr>
          <p:cNvSpPr/>
          <p:nvPr/>
        </p:nvSpPr>
        <p:spPr>
          <a:xfrm>
            <a:off x="4299672" y="3009435"/>
            <a:ext cx="4146918" cy="165358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D4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外包裝</a:t>
            </a:r>
            <a:r>
              <a:rPr lang="en-US" altLang="zh-TW" sz="3200" b="1" dirty="0">
                <a:solidFill>
                  <a:srgbClr val="FFD4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200" b="1" dirty="0">
                <a:solidFill>
                  <a:srgbClr val="FFD4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配送</a:t>
            </a:r>
            <a:endParaRPr lang="ko-KR" altLang="en-US" sz="3200" b="1" dirty="0">
              <a:solidFill>
                <a:srgbClr val="FFD459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9" name="Block Arc 9">
            <a:extLst>
              <a:ext uri="{FF2B5EF4-FFF2-40B4-BE49-F238E27FC236}">
                <a16:creationId xmlns:a16="http://schemas.microsoft.com/office/drawing/2014/main" id="{1C05A554-9842-4532-AB61-50DED51982BF}"/>
              </a:ext>
            </a:extLst>
          </p:cNvPr>
          <p:cNvSpPr/>
          <p:nvPr/>
        </p:nvSpPr>
        <p:spPr>
          <a:xfrm rot="18599188">
            <a:off x="3154848" y="3416453"/>
            <a:ext cx="881127" cy="823606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606E98-C938-43AB-B859-519380200DB2}"/>
              </a:ext>
            </a:extLst>
          </p:cNvPr>
          <p:cNvSpPr/>
          <p:nvPr/>
        </p:nvSpPr>
        <p:spPr>
          <a:xfrm>
            <a:off x="1" y="223520"/>
            <a:ext cx="12191999" cy="6410959"/>
          </a:xfrm>
          <a:prstGeom prst="rect">
            <a:avLst/>
          </a:prstGeom>
          <a:solidFill>
            <a:schemeClr val="bg1"/>
          </a:solidFill>
          <a:ln w="76200">
            <a:solidFill>
              <a:srgbClr val="FFD4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獲得 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CAS 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驗證的水產品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從魚塭到餐桌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經過嚴謹加工過程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各方專家與認證單位齊同把關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箭號: 五邊形 29">
            <a:extLst>
              <a:ext uri="{FF2B5EF4-FFF2-40B4-BE49-F238E27FC236}">
                <a16:creationId xmlns:a16="http://schemas.microsoft.com/office/drawing/2014/main" id="{9BF521D9-F812-48E1-AB00-EDB45FBEB2A9}"/>
              </a:ext>
            </a:extLst>
          </p:cNvPr>
          <p:cNvSpPr/>
          <p:nvPr/>
        </p:nvSpPr>
        <p:spPr>
          <a:xfrm>
            <a:off x="1177743" y="4395321"/>
            <a:ext cx="3337441" cy="1653587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健康安全</a:t>
            </a:r>
          </a:p>
        </p:txBody>
      </p:sp>
      <p:sp>
        <p:nvSpPr>
          <p:cNvPr id="33" name="箭號: 五邊形 32">
            <a:extLst>
              <a:ext uri="{FF2B5EF4-FFF2-40B4-BE49-F238E27FC236}">
                <a16:creationId xmlns:a16="http://schemas.microsoft.com/office/drawing/2014/main" id="{BCF010FB-06E2-427F-A500-EC20C57C8436}"/>
              </a:ext>
            </a:extLst>
          </p:cNvPr>
          <p:cNvSpPr/>
          <p:nvPr/>
        </p:nvSpPr>
        <p:spPr>
          <a:xfrm>
            <a:off x="4972688" y="4508271"/>
            <a:ext cx="3248064" cy="154611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優質精緻</a:t>
            </a:r>
          </a:p>
        </p:txBody>
      </p:sp>
      <p:sp>
        <p:nvSpPr>
          <p:cNvPr id="37" name="星形: 八角 36">
            <a:extLst>
              <a:ext uri="{FF2B5EF4-FFF2-40B4-BE49-F238E27FC236}">
                <a16:creationId xmlns:a16="http://schemas.microsoft.com/office/drawing/2014/main" id="{BA686961-103E-4916-8A9B-1BF8C7CFD29A}"/>
              </a:ext>
            </a:extLst>
          </p:cNvPr>
          <p:cNvSpPr/>
          <p:nvPr/>
        </p:nvSpPr>
        <p:spPr>
          <a:xfrm>
            <a:off x="8445478" y="4193005"/>
            <a:ext cx="3494759" cy="2100478"/>
          </a:xfrm>
          <a:prstGeom prst="star8">
            <a:avLst/>
          </a:prstGeom>
          <a:solidFill>
            <a:schemeClr val="accent4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最高品質</a:t>
            </a:r>
          </a:p>
        </p:txBody>
      </p:sp>
    </p:spTree>
    <p:extLst>
      <p:ext uri="{BB962C8B-B14F-4D97-AF65-F5344CB8AC3E}">
        <p14:creationId xmlns:p14="http://schemas.microsoft.com/office/powerpoint/2010/main" val="929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 animBg="1"/>
      <p:bldP spid="30" grpId="0" animBg="1"/>
      <p:bldP spid="33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3406760" y="44949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鮪魚的營養價值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ounded Rectangle 40">
            <a:extLst>
              <a:ext uri="{FF2B5EF4-FFF2-40B4-BE49-F238E27FC236}">
                <a16:creationId xmlns:a16="http://schemas.microsoft.com/office/drawing/2014/main" id="{99D21428-7C19-40EA-B040-E1160C6F3FB5}"/>
              </a:ext>
            </a:extLst>
          </p:cNvPr>
          <p:cNvSpPr/>
          <p:nvPr/>
        </p:nvSpPr>
        <p:spPr>
          <a:xfrm>
            <a:off x="988058" y="1584205"/>
            <a:ext cx="4561840" cy="1498684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75E36B-0030-4B08-B715-794507FABC7C}"/>
              </a:ext>
            </a:extLst>
          </p:cNvPr>
          <p:cNvSpPr txBox="1"/>
          <p:nvPr/>
        </p:nvSpPr>
        <p:spPr>
          <a:xfrm>
            <a:off x="1059179" y="1584205"/>
            <a:ext cx="4490719" cy="131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Omega-3</a:t>
            </a:r>
            <a:r>
              <a:rPr lang="zh-TW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脂肪酸</a:t>
            </a:r>
            <a:endParaRPr lang="en-US" altLang="zh-TW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預防自體免疫疾病、過敏、癌症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C2C7BB8A-895D-4E95-A2DC-7DD7F638B97E}"/>
              </a:ext>
            </a:extLst>
          </p:cNvPr>
          <p:cNvSpPr/>
          <p:nvPr/>
        </p:nvSpPr>
        <p:spPr>
          <a:xfrm>
            <a:off x="6413499" y="1560632"/>
            <a:ext cx="4561840" cy="1498684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7" name="文本框 17">
            <a:extLst>
              <a:ext uri="{FF2B5EF4-FFF2-40B4-BE49-F238E27FC236}">
                <a16:creationId xmlns:a16="http://schemas.microsoft.com/office/drawing/2014/main" id="{E7D43F00-C29E-4811-A5C1-6972468C6F13}"/>
              </a:ext>
            </a:extLst>
          </p:cNvPr>
          <p:cNvSpPr txBox="1"/>
          <p:nvPr/>
        </p:nvSpPr>
        <p:spPr>
          <a:xfrm>
            <a:off x="6469563" y="1584204"/>
            <a:ext cx="4490719" cy="131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蛋白質、維生素</a:t>
            </a:r>
            <a:r>
              <a:rPr lang="en-US" altLang="zh-TW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維護免疫功能運作、抗癌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ounded Rectangle 40">
            <a:extLst>
              <a:ext uri="{FF2B5EF4-FFF2-40B4-BE49-F238E27FC236}">
                <a16:creationId xmlns:a16="http://schemas.microsoft.com/office/drawing/2014/main" id="{0F908C7A-B5A9-477D-86EB-AF29EC5A7C55}"/>
              </a:ext>
            </a:extLst>
          </p:cNvPr>
          <p:cNvSpPr/>
          <p:nvPr/>
        </p:nvSpPr>
        <p:spPr>
          <a:xfrm>
            <a:off x="1034203" y="3706363"/>
            <a:ext cx="4515695" cy="1942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9" name="文本框 17">
            <a:extLst>
              <a:ext uri="{FF2B5EF4-FFF2-40B4-BE49-F238E27FC236}">
                <a16:creationId xmlns:a16="http://schemas.microsoft.com/office/drawing/2014/main" id="{D92E7A02-6B8F-470B-8218-5212DCDF58A4}"/>
              </a:ext>
            </a:extLst>
          </p:cNvPr>
          <p:cNvSpPr txBox="1"/>
          <p:nvPr/>
        </p:nvSpPr>
        <p:spPr>
          <a:xfrm>
            <a:off x="771472" y="3798685"/>
            <a:ext cx="5132916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DHA</a:t>
            </a: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活化腦力、降膽固醇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及輔助視網膜功能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id="{28A4A309-EDD5-4162-98D8-6FC10B6601AF}"/>
              </a:ext>
            </a:extLst>
          </p:cNvPr>
          <p:cNvSpPr/>
          <p:nvPr/>
        </p:nvSpPr>
        <p:spPr>
          <a:xfrm>
            <a:off x="6469563" y="3798685"/>
            <a:ext cx="4561840" cy="1850276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3" name="文本框 17">
            <a:extLst>
              <a:ext uri="{FF2B5EF4-FFF2-40B4-BE49-F238E27FC236}">
                <a16:creationId xmlns:a16="http://schemas.microsoft.com/office/drawing/2014/main" id="{516491BB-1898-4E38-9D18-2D8B5DC8A564}"/>
              </a:ext>
            </a:extLst>
          </p:cNvPr>
          <p:cNvSpPr txBox="1"/>
          <p:nvPr/>
        </p:nvSpPr>
        <p:spPr>
          <a:xfrm>
            <a:off x="6505123" y="3854613"/>
            <a:ext cx="4490719" cy="162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EPA</a:t>
            </a: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能促進血液循環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預防動脈硬化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星形: 七角 2">
            <a:extLst>
              <a:ext uri="{FF2B5EF4-FFF2-40B4-BE49-F238E27FC236}">
                <a16:creationId xmlns:a16="http://schemas.microsoft.com/office/drawing/2014/main" id="{ECA6D354-1508-4DB5-B6DB-211145962FCA}"/>
              </a:ext>
            </a:extLst>
          </p:cNvPr>
          <p:cNvSpPr/>
          <p:nvPr/>
        </p:nvSpPr>
        <p:spPr>
          <a:xfrm rot="20673009">
            <a:off x="-126413" y="3328312"/>
            <a:ext cx="3430983" cy="1232613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endParaRPr lang="en-US" altLang="zh-TW" sz="22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魚頭和魚眼睛</a:t>
            </a:r>
            <a:endParaRPr lang="zh-TW" altLang="en-US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星形: 七角 33">
            <a:extLst>
              <a:ext uri="{FF2B5EF4-FFF2-40B4-BE49-F238E27FC236}">
                <a16:creationId xmlns:a16="http://schemas.microsoft.com/office/drawing/2014/main" id="{6BBDE68B-A3A3-48F0-B077-292E32B8AF5B}"/>
              </a:ext>
            </a:extLst>
          </p:cNvPr>
          <p:cNvSpPr/>
          <p:nvPr/>
        </p:nvSpPr>
        <p:spPr>
          <a:xfrm rot="20851705">
            <a:off x="5542433" y="3203632"/>
            <a:ext cx="3430983" cy="1232613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存在於魚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</a:p>
        </p:txBody>
      </p:sp>
      <p:sp>
        <p:nvSpPr>
          <p:cNvPr id="12" name="雙波浪 11">
            <a:extLst>
              <a:ext uri="{FF2B5EF4-FFF2-40B4-BE49-F238E27FC236}">
                <a16:creationId xmlns:a16="http://schemas.microsoft.com/office/drawing/2014/main" id="{07891242-6609-453E-9D60-84F4D0768CFE}"/>
              </a:ext>
            </a:extLst>
          </p:cNvPr>
          <p:cNvSpPr/>
          <p:nvPr/>
        </p:nvSpPr>
        <p:spPr>
          <a:xfrm>
            <a:off x="2351576" y="1845322"/>
            <a:ext cx="7741920" cy="3176205"/>
          </a:xfrm>
          <a:prstGeom prst="doubleWav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吃魚好健康</a:t>
            </a:r>
          </a:p>
        </p:txBody>
      </p:sp>
      <p:pic>
        <p:nvPicPr>
          <p:cNvPr id="36" name="图片 8">
            <a:extLst>
              <a:ext uri="{FF2B5EF4-FFF2-40B4-BE49-F238E27FC236}">
                <a16:creationId xmlns:a16="http://schemas.microsoft.com/office/drawing/2014/main" id="{563023AF-0AEA-4C7B-A863-D0460FA15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749550" y="-499800"/>
            <a:ext cx="3442448" cy="2294965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48898858-261C-41F3-B4FF-5A5C17828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86" y="3763867"/>
            <a:ext cx="3003801" cy="28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26" grpId="0" animBg="1"/>
      <p:bldP spid="27" grpId="0"/>
      <p:bldP spid="28" grpId="0" animBg="1"/>
      <p:bldP spid="29" grpId="0"/>
      <p:bldP spid="32" grpId="0" animBg="1"/>
      <p:bldP spid="33" grpId="0"/>
      <p:bldP spid="3" grpId="0" animBg="1"/>
      <p:bldP spid="3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117960" y="37837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蔥燒鮪魚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图片 8">
            <a:extLst>
              <a:ext uri="{FF2B5EF4-FFF2-40B4-BE49-F238E27FC236}">
                <a16:creationId xmlns:a16="http://schemas.microsoft.com/office/drawing/2014/main" id="{563023AF-0AEA-4C7B-A863-D0460FA15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/>
        </p:blipFill>
        <p:spPr>
          <a:xfrm>
            <a:off x="8749550" y="-499800"/>
            <a:ext cx="3442448" cy="229496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3BEA8BF-1B96-49EB-BBBA-4C2CDACB1F73}"/>
              </a:ext>
            </a:extLst>
          </p:cNvPr>
          <p:cNvSpPr txBox="1"/>
          <p:nvPr/>
        </p:nvSpPr>
        <p:spPr>
          <a:xfrm>
            <a:off x="416560" y="1460482"/>
            <a:ext cx="11135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材料：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鮪魚排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大塊、青蔥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根、薑絲、辣椒、蒜片、橄欖油、醬油、味霖、米酒、黑胡椒粉、烏醋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做法：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薑絲、辣椒、蒜片、蔥白下鍋中小火拌炒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放入鮪魚兩片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(250g)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大匙味霖、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大匙醬油、米酒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大匙、烏醋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將少許醬汁拌勻，醬汁煮滾後放下鍋蓋，轉小火煮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開蓋後放入蔥段，熄火再悶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分鐘即可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線上媒體 4" title="蔥燒鮪魚">
            <a:hlinkClick r:id="" action="ppaction://media"/>
            <a:extLst>
              <a:ext uri="{FF2B5EF4-FFF2-40B4-BE49-F238E27FC236}">
                <a16:creationId xmlns:a16="http://schemas.microsoft.com/office/drawing/2014/main" id="{88DC8078-4924-412E-803D-937FAF2740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313582" y="3077210"/>
            <a:ext cx="4461858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2118"/>
            <a:ext cx="1911927" cy="20262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25776" y="1206595"/>
            <a:ext cx="5387264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TW" altLang="en-US" sz="80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謝謝觀賞</a:t>
            </a:r>
            <a:endParaRPr lang="zh-CN" altLang="en-US" sz="80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8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主题班会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587</Words>
  <Application>Microsoft Office PowerPoint</Application>
  <PresentationFormat>寬螢幕</PresentationFormat>
  <Paragraphs>103</Paragraphs>
  <Slides>9</Slides>
  <Notes>9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字魂27号-布丁体</vt:lpstr>
      <vt:lpstr>字魂58号-创中黑</vt:lpstr>
      <vt:lpstr>字魂59号-创粗黑</vt:lpstr>
      <vt:lpstr>Microsoft JhengHei</vt:lpstr>
      <vt:lpstr>Microsoft JhengHei</vt:lpstr>
      <vt:lpstr>Arial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佩伶 蔡</cp:lastModifiedBy>
  <cp:revision>103</cp:revision>
  <dcterms:created xsi:type="dcterms:W3CDTF">2019-07-29T02:38:00Z</dcterms:created>
  <dcterms:modified xsi:type="dcterms:W3CDTF">2021-08-12T06:20:12Z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